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41" r:id="rId2"/>
  </p:sldMasterIdLst>
  <p:notesMasterIdLst>
    <p:notesMasterId r:id="rId31"/>
  </p:notesMasterIdLst>
  <p:sldIdLst>
    <p:sldId id="362" r:id="rId3"/>
    <p:sldId id="369" r:id="rId4"/>
    <p:sldId id="370" r:id="rId5"/>
    <p:sldId id="325" r:id="rId6"/>
    <p:sldId id="374" r:id="rId7"/>
    <p:sldId id="344" r:id="rId8"/>
    <p:sldId id="371" r:id="rId9"/>
    <p:sldId id="373" r:id="rId10"/>
    <p:sldId id="372" r:id="rId11"/>
    <p:sldId id="326" r:id="rId12"/>
    <p:sldId id="327" r:id="rId13"/>
    <p:sldId id="346" r:id="rId14"/>
    <p:sldId id="342" r:id="rId15"/>
    <p:sldId id="341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7" r:id="rId24"/>
    <p:sldId id="338" r:id="rId25"/>
    <p:sldId id="339" r:id="rId26"/>
    <p:sldId id="340" r:id="rId27"/>
    <p:sldId id="343" r:id="rId28"/>
    <p:sldId id="335" r:id="rId29"/>
    <p:sldId id="33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152" d="100"/>
          <a:sy n="152" d="100"/>
        </p:scale>
        <p:origin x="32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22.11.2021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22.11.2021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433784" y="918720"/>
            <a:ext cx="11324432" cy="45719"/>
          </a:xfrm>
          <a:prstGeom prst="rect">
            <a:avLst/>
          </a:prstGeom>
          <a:solidFill>
            <a:srgbClr val="EE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 descr="mobilityday10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76" y="6063850"/>
            <a:ext cx="2593805" cy="540000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>
          <a:xfrm>
            <a:off x="451423" y="0"/>
            <a:ext cx="11289156" cy="941760"/>
          </a:xfrm>
        </p:spPr>
        <p:txBody>
          <a:bodyPr/>
          <a:lstStyle/>
          <a:p>
            <a:r>
              <a:rPr lang="ta-IN" dirty="0"/>
              <a:t>Ubaci naslov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 hasCustomPrompt="1"/>
          </p:nvPr>
        </p:nvSpPr>
        <p:spPr>
          <a:xfrm>
            <a:off x="432000" y="1157288"/>
            <a:ext cx="11328000" cy="471805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a-IN" dirty="0"/>
              <a:t>Ubaci tekst ili grafičke materijale</a:t>
            </a:r>
          </a:p>
          <a:p>
            <a:pPr lvl="1"/>
            <a:r>
              <a:rPr lang="en-US" dirty="0"/>
              <a:t>T</a:t>
            </a:r>
            <a:r>
              <a:rPr lang="ta-IN" dirty="0"/>
              <a:t>ekst 2</a:t>
            </a:r>
          </a:p>
          <a:p>
            <a:pPr lvl="2"/>
            <a:r>
              <a:rPr lang="en-US" dirty="0"/>
              <a:t>T</a:t>
            </a:r>
            <a:r>
              <a:rPr lang="ta-IN" dirty="0"/>
              <a:t>ekst 3</a:t>
            </a:r>
          </a:p>
          <a:p>
            <a:pPr lvl="3"/>
            <a:r>
              <a:rPr lang="en-US" dirty="0"/>
              <a:t>T</a:t>
            </a:r>
            <a:r>
              <a:rPr lang="ta-IN" dirty="0"/>
              <a:t>ekst 4</a:t>
            </a:r>
          </a:p>
          <a:p>
            <a:pPr lvl="4"/>
            <a:r>
              <a:rPr lang="en-US" dirty="0"/>
              <a:t>T</a:t>
            </a:r>
            <a:r>
              <a:rPr lang="ta-IN" dirty="0"/>
              <a:t>ekst 5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63328" y="6085549"/>
            <a:ext cx="2578683" cy="539515"/>
            <a:chOff x="347496" y="6085548"/>
            <a:chExt cx="1934012" cy="539515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1838223" y="6085548"/>
              <a:ext cx="443285" cy="539515"/>
              <a:chOff x="1345063" y="6085063"/>
              <a:chExt cx="443285" cy="539515"/>
            </a:xfrm>
          </p:grpSpPr>
          <p:sp>
            <p:nvSpPr>
              <p:cNvPr id="51" name="Rectangle 50"/>
              <p:cNvSpPr/>
              <p:nvPr userDrawn="1"/>
            </p:nvSpPr>
            <p:spPr>
              <a:xfrm>
                <a:off x="1345063" y="6085063"/>
                <a:ext cx="443285" cy="539515"/>
              </a:xfrm>
              <a:prstGeom prst="rect">
                <a:avLst/>
              </a:prstGeom>
              <a:solidFill>
                <a:srgbClr val="29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2" name="Picture 51" descr="pametni-300dpi.png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426" y="6220159"/>
                <a:ext cx="156560" cy="275588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 userDrawn="1"/>
          </p:nvGrpSpPr>
          <p:grpSpPr>
            <a:xfrm>
              <a:off x="347496" y="6085548"/>
              <a:ext cx="443285" cy="539515"/>
              <a:chOff x="846319" y="6085063"/>
              <a:chExt cx="443285" cy="539515"/>
            </a:xfrm>
          </p:grpSpPr>
          <p:sp>
            <p:nvSpPr>
              <p:cNvPr id="49" name="Rectangle 48"/>
              <p:cNvSpPr/>
              <p:nvPr userDrawn="1"/>
            </p:nvSpPr>
            <p:spPr>
              <a:xfrm>
                <a:off x="846319" y="6085063"/>
                <a:ext cx="443285" cy="539515"/>
              </a:xfrm>
              <a:prstGeom prst="rect">
                <a:avLst/>
              </a:prstGeom>
              <a:solidFill>
                <a:srgbClr val="2F408C"/>
              </a:solidFill>
              <a:ln>
                <a:solidFill>
                  <a:srgbClr val="456A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0" name="Picture 49" descr="poslovni-300dpi.png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040" y="6223912"/>
                <a:ext cx="323843" cy="26808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 userDrawn="1"/>
          </p:nvGrpSpPr>
          <p:grpSpPr>
            <a:xfrm>
              <a:off x="1341314" y="6085548"/>
              <a:ext cx="443285" cy="539515"/>
              <a:chOff x="1838223" y="6085063"/>
              <a:chExt cx="443285" cy="539515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1838223" y="6085063"/>
                <a:ext cx="443285" cy="539515"/>
              </a:xfrm>
              <a:prstGeom prst="rect">
                <a:avLst/>
              </a:prstGeom>
              <a:solidFill>
                <a:srgbClr val="FAA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8" name="Picture 47" descr="it-300dpi.png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518" y="6243214"/>
                <a:ext cx="232695" cy="229478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 userDrawn="1"/>
          </p:nvGrpSpPr>
          <p:grpSpPr>
            <a:xfrm>
              <a:off x="844405" y="6085548"/>
              <a:ext cx="443285" cy="539515"/>
              <a:chOff x="347496" y="6085548"/>
              <a:chExt cx="443285" cy="539515"/>
            </a:xfrm>
          </p:grpSpPr>
          <p:sp>
            <p:nvSpPr>
              <p:cNvPr id="45" name="Rectangle 44"/>
              <p:cNvSpPr/>
              <p:nvPr userDrawn="1"/>
            </p:nvSpPr>
            <p:spPr>
              <a:xfrm>
                <a:off x="347496" y="6085548"/>
                <a:ext cx="443285" cy="539515"/>
              </a:xfrm>
              <a:prstGeom prst="rect">
                <a:avLst/>
              </a:prstGeom>
              <a:solidFill>
                <a:srgbClr val="6DBE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6" name="Picture 45" descr="razvojni-300dpi.png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89" y="6216975"/>
                <a:ext cx="321698" cy="276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195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36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6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15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8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352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841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593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35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55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7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86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6085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61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509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986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7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21.emf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  <p:sldLayoutId id="2147483719" r:id="rId18"/>
    <p:sldLayoutId id="214748372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39" r:id="rId23"/>
    <p:sldLayoutId id="2147483764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emf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WS2021/2022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BC5A3-465F-40E1-95E9-3E5E7711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17" y="4318985"/>
            <a:ext cx="1648055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4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settings (configuration)?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4011" y="1655027"/>
            <a:ext cx="85274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m_Builder.AddCommandLine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/>
              <a:t>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/>
              <a:t>[“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Setting1</a:t>
            </a:r>
            <a:r>
              <a:rPr lang="en-US" sz="1600" dirty="0"/>
              <a:t>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60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nested settings?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0938" y="3767721"/>
            <a:ext cx="77816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m_Config.GetSection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(“section”)</a:t>
            </a:r>
            <a:r>
              <a:rPr lang="en-US" sz="1600" dirty="0"/>
              <a:t>[“Setting1”];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856" y="988784"/>
            <a:ext cx="5045215" cy="246221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7.21,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onsolas" panose="020B0609020204030204" pitchFamily="49" charset="0"/>
              </a:rPr>
              <a:t>SubSettings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sub settings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123444,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777.21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576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4C5E213-5168-4037-BE36-6F2237934A5C}"/>
              </a:ext>
            </a:extLst>
          </p:cNvPr>
          <p:cNvSpPr/>
          <p:nvPr/>
        </p:nvSpPr>
        <p:spPr bwMode="auto">
          <a:xfrm>
            <a:off x="5948053" y="484082"/>
            <a:ext cx="2696912" cy="1207811"/>
          </a:xfrm>
          <a:prstGeom prst="wedgeRectCallout">
            <a:avLst>
              <a:gd name="adj1" fmla="val -182500"/>
              <a:gd name="adj2" fmla="val 3997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Open command line and execute this to show all variables in the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0563A-BE93-4F36-AC13-7F80BFE627B4}"/>
              </a:ext>
            </a:extLst>
          </p:cNvPr>
          <p:cNvSpPr txBox="1"/>
          <p:nvPr/>
        </p:nvSpPr>
        <p:spPr>
          <a:xfrm>
            <a:off x="1118143" y="1457530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set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0B24C-BE4C-455B-80E0-EF90DD47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3" y="1927687"/>
            <a:ext cx="5390383" cy="13735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05B71A-9B47-429C-9DF2-89C570CF4D09}"/>
              </a:ext>
            </a:extLst>
          </p:cNvPr>
          <p:cNvSpPr txBox="1"/>
          <p:nvPr/>
        </p:nvSpPr>
        <p:spPr>
          <a:xfrm>
            <a:off x="1137678" y="4039763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etx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AAAA 1234</a:t>
            </a: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7F40FE-AEB0-4834-91C7-D49A73E6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3" y="4409095"/>
            <a:ext cx="5067337" cy="1985977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659AFC-204D-43EE-9C1E-69089BF5442E}"/>
              </a:ext>
            </a:extLst>
          </p:cNvPr>
          <p:cNvSpPr/>
          <p:nvPr/>
        </p:nvSpPr>
        <p:spPr bwMode="auto">
          <a:xfrm>
            <a:off x="6612336" y="5017664"/>
            <a:ext cx="2696912" cy="570813"/>
          </a:xfrm>
          <a:prstGeom prst="wedgeRectCallout">
            <a:avLst>
              <a:gd name="adj1" fmla="val -206710"/>
              <a:gd name="adj2" fmla="val 1620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Set  specific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B7B50B-EF31-437D-9AF9-44EFA1945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742" y="2905588"/>
            <a:ext cx="4181347" cy="17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760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Interfaces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Interfaces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7520" y="3929629"/>
            <a:ext cx="8689975" cy="2068259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interface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IMyInterface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Train(double[] data);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5CBC-21EE-4E66-8D16-7FACACE9ABE2}"/>
              </a:ext>
            </a:extLst>
          </p:cNvPr>
          <p:cNvSpPr/>
          <p:nvPr/>
        </p:nvSpPr>
        <p:spPr>
          <a:xfrm>
            <a:off x="652410" y="1462453"/>
            <a:ext cx="97365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Interface is a contract.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does not execute. It defines what to implement and how to use it.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You always need an implementation of an interface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might me multiple implementations of the same interface</a:t>
            </a:r>
            <a:endParaRPr lang="en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494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2843" y="2123657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-Working with Threads-</a:t>
            </a:r>
          </a:p>
          <a:p>
            <a:pPr algn="ctr"/>
            <a:r>
              <a:rPr lang="en-US" sz="4000" dirty="0"/>
              <a:t>Parallel &amp; Concurrent execution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vs. Parallel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Concurrent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Multithreaded</a:t>
            </a:r>
          </a:p>
        </p:txBody>
      </p:sp>
    </p:spTree>
    <p:extLst>
      <p:ext uri="{BB962C8B-B14F-4D97-AF65-F5344CB8AC3E}">
        <p14:creationId xmlns:p14="http://schemas.microsoft.com/office/powerpoint/2010/main" val="17031518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5773" y="1794676"/>
            <a:ext cx="7100454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4968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18" y="1393506"/>
            <a:ext cx="8257309" cy="2308324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ParameterizedThreadStart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onThreadFinished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4218" y="3900932"/>
            <a:ext cx="8257309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onFinishDelegate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7325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Parallel Execution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4217" y="4701568"/>
            <a:ext cx="8257309" cy="1384995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static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someObjectSate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// . . .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8EDA5-219A-43C1-8194-58DDB76F2C75}"/>
              </a:ext>
            </a:extLst>
          </p:cNvPr>
          <p:cNvSpPr/>
          <p:nvPr/>
        </p:nvSpPr>
        <p:spPr>
          <a:xfrm>
            <a:off x="1884217" y="1556269"/>
            <a:ext cx="8257309" cy="310854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List&lt;Task&gt;();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“some object”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tList.ToArray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6143190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593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208808"/>
            <a:ext cx="3381375" cy="217170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063336"/>
            <a:ext cx="2763982" cy="2887374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226" y="3141161"/>
            <a:ext cx="5831465" cy="310897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</p:spTree>
    <p:extLst>
      <p:ext uri="{BB962C8B-B14F-4D97-AF65-F5344CB8AC3E}">
        <p14:creationId xmlns:p14="http://schemas.microsoft.com/office/powerpoint/2010/main" val="2598793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Threads  in Visual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4" y="1748938"/>
            <a:ext cx="4759362" cy="4006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36" y="2430800"/>
            <a:ext cx="8376529" cy="108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51" y="3157103"/>
            <a:ext cx="7519343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1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8823-4190-425B-A240-B95FB081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87979"/>
            <a:ext cx="11655840" cy="899665"/>
          </a:xfrm>
        </p:spPr>
        <p:txBody>
          <a:bodyPr/>
          <a:lstStyle/>
          <a:p>
            <a: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  <a:t>Exercises</a:t>
            </a:r>
            <a:b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543F-E284-471E-A03B-E4FF82E3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968552"/>
          </a:xfrm>
        </p:spPr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E7 - Reading configuration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E8 - Interfaces and Classes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E7 – Reading Configuration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460" y="1189177"/>
            <a:ext cx="11655079" cy="601151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Implement a simple console application that demonstrates working with configuration: </a:t>
            </a:r>
            <a:r>
              <a:rPr lang="en-US" sz="2400" dirty="0" err="1">
                <a:latin typeface="+mn-lt"/>
              </a:rPr>
              <a:t>AppSettings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CommandLine</a:t>
            </a:r>
            <a:r>
              <a:rPr lang="en-US" sz="2400" dirty="0">
                <a:latin typeface="+mn-lt"/>
              </a:rPr>
              <a:t> Arguments and Environment Variables.</a:t>
            </a:r>
            <a:br>
              <a:rPr lang="en-US" sz="2400" dirty="0">
                <a:latin typeface="+mn-lt"/>
              </a:rPr>
            </a:b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Add </a:t>
            </a:r>
            <a:r>
              <a:rPr lang="en-US" sz="2400" dirty="0" err="1">
                <a:latin typeface="+mn-lt"/>
              </a:rPr>
              <a:t>nugets</a:t>
            </a:r>
            <a:r>
              <a:rPr lang="en-US" sz="2400" dirty="0">
                <a:latin typeface="+mn-lt"/>
              </a:rPr>
              <a:t>:</a:t>
            </a: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Microsoft.Extensions.Configuration.Binder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Microsoft.Extensions.Configuration.EnvironmentVariables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Microsoft.Extensions.Configuration.FileExtensions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Microsoft.Extensions.Configuration.Json</a:t>
            </a:r>
            <a:endParaRPr lang="en-US" dirty="0">
              <a:latin typeface="+mn-lt"/>
            </a:endParaRPr>
          </a:p>
          <a:p>
            <a:pPr marL="636750" lvl="1" indent="-457200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+mn-lt"/>
              </a:rPr>
              <a:t>Microsoft.Extensions.Configuration.CommandLine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new file ‘</a:t>
            </a:r>
            <a:r>
              <a:rPr lang="en-US" sz="2400" dirty="0" err="1">
                <a:latin typeface="+mn-lt"/>
              </a:rPr>
              <a:t>appsettings.json</a:t>
            </a:r>
            <a:r>
              <a:rPr lang="en-US" sz="2400" dirty="0">
                <a:latin typeface="+mn-lt"/>
              </a:rPr>
              <a:t>’ to the project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Next slide shows an example.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Code for reading settings 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See next slides for example.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3D26C-CB5B-44F2-825B-5BE02CC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92" y="4522535"/>
            <a:ext cx="5508702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ABB4-5B57-4799-AFD7-74172789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appsettings.json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831D9-E5C8-442D-807A-2AD001A25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552" y="1535373"/>
            <a:ext cx="10742231" cy="4126832"/>
          </a:xfrm>
        </p:spPr>
        <p:txBody>
          <a:bodyPr>
            <a:normAutofit/>
          </a:bodyPr>
          <a:lstStyle/>
          <a:p>
            <a:r>
              <a:rPr lang="en-DE" sz="1200" dirty="0">
                <a:solidFill>
                  <a:srgbClr val="000000"/>
                </a:solidFill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7.21,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SubSettings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from sub settings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123444,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777.21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MySetting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SomeInt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"77"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SomeString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SomeFloat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12.1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</a:t>
            </a:r>
          </a:p>
          <a:p>
            <a:r>
              <a:rPr lang="en-DE" sz="1200" dirty="0">
                <a:solidFill>
                  <a:srgbClr val="000000"/>
                </a:solidFill>
              </a:rPr>
              <a:t>}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04680713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3360-E222-44CB-AC8D-85318C07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Code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0DE5-7102-4223-8287-B0DCC8261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304" y="1504398"/>
            <a:ext cx="11653521" cy="4315027"/>
          </a:xfrm>
        </p:spPr>
        <p:txBody>
          <a:bodyPr/>
          <a:lstStyle/>
          <a:p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static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void</a:t>
            </a:r>
            <a:r>
              <a:rPr lang="en-US" sz="1100" dirty="0">
                <a:solidFill>
                  <a:srgbClr val="000000"/>
                </a:solidFill>
              </a:rPr>
              <a:t> Main(</a:t>
            </a:r>
            <a:r>
              <a:rPr lang="en-US" sz="1100" dirty="0">
                <a:solidFill>
                  <a:srgbClr val="0000FF"/>
                </a:solidFill>
              </a:rPr>
              <a:t>string</a:t>
            </a:r>
            <a:r>
              <a:rPr lang="en-US" sz="1100" dirty="0">
                <a:solidFill>
                  <a:srgbClr val="000000"/>
                </a:solidFill>
              </a:rPr>
              <a:t>[] 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</a:p>
          <a:p>
            <a:r>
              <a:rPr lang="en-DE" sz="1100" dirty="0">
                <a:solidFill>
                  <a:srgbClr val="000000"/>
                </a:solidFill>
              </a:rPr>
              <a:t>{</a:t>
            </a:r>
          </a:p>
          <a:p>
            <a:r>
              <a:rPr lang="en-US" sz="1100" dirty="0">
                <a:solidFill>
                  <a:srgbClr val="0000FF"/>
                </a:solidFill>
              </a:rPr>
              <a:t>	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builder = </a:t>
            </a:r>
            <a:r>
              <a:rPr lang="en-US" sz="1100" dirty="0">
                <a:solidFill>
                  <a:srgbClr val="0000FF"/>
                </a:solidFill>
              </a:rPr>
              <a:t>new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ConfigurationBuilder</a:t>
            </a:r>
            <a:r>
              <a:rPr lang="en-US" sz="1100" dirty="0">
                <a:solidFill>
                  <a:srgbClr val="000000"/>
                </a:solidFill>
              </a:rPr>
              <a:t>()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SetBasePath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Directory.GetCurrentDirectory</a:t>
            </a:r>
            <a:r>
              <a:rPr lang="en-US" sz="1100" dirty="0">
                <a:solidFill>
                  <a:srgbClr val="000000"/>
                </a:solidFill>
              </a:rPr>
              <a:t>())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AddJsonFile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appsettings.json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, optional: </a:t>
            </a:r>
            <a:r>
              <a:rPr lang="en-US" sz="1100" dirty="0">
                <a:solidFill>
                  <a:srgbClr val="0000FF"/>
                </a:solidFill>
              </a:rPr>
              <a:t>false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reloadOnChange</a:t>
            </a:r>
            <a:r>
              <a:rPr lang="en-US" sz="1100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FF"/>
                </a:solidFill>
              </a:rPr>
              <a:t>true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AddEnvironmentVariables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if</a:t>
            </a:r>
            <a:r>
              <a:rPr lang="en-US" sz="1100" dirty="0">
                <a:solidFill>
                  <a:srgbClr val="000000"/>
                </a:solidFill>
              </a:rPr>
              <a:t> 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 != </a:t>
            </a:r>
            <a:r>
              <a:rPr lang="en-US" sz="1100" dirty="0">
                <a:solidFill>
                  <a:srgbClr val="0000FF"/>
                </a:solidFill>
              </a:rPr>
              <a:t>null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DE" sz="1100" dirty="0">
                <a:solidFill>
                  <a:srgbClr val="000000"/>
                </a:solidFill>
              </a:rPr>
              <a:t>            {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</a:rPr>
              <a:t>builder.AddCommandLine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DE" sz="1100" dirty="0">
                <a:solidFill>
                  <a:srgbClr val="000000"/>
                </a:solidFill>
              </a:rPr>
              <a:t>            }</a:t>
            </a:r>
          </a:p>
          <a:p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</a:rPr>
              <a:t>IConfigurationRoot</a:t>
            </a:r>
            <a:r>
              <a:rPr lang="en-US" sz="1100" dirty="0">
                <a:solidFill>
                  <a:srgbClr val="000000"/>
                </a:solidFill>
              </a:rPr>
              <a:t> configuration = </a:t>
            </a:r>
            <a:r>
              <a:rPr lang="en-US" sz="1100" dirty="0" err="1">
                <a:solidFill>
                  <a:srgbClr val="000000"/>
                </a:solidFill>
              </a:rPr>
              <a:t>builder.Build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DE" sz="1100" dirty="0">
                <a:solidFill>
                  <a:srgbClr val="000000"/>
                </a:solidFill>
              </a:rPr>
              <a:t>            </a:t>
            </a:r>
            <a:r>
              <a:rPr lang="en-DE" sz="1100" dirty="0">
                <a:solidFill>
                  <a:srgbClr val="008000"/>
                </a:solidFill>
              </a:rPr>
              <a:t>//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8000"/>
                </a:solidFill>
              </a:rPr>
              <a:t>// Following are coming from command line.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color = configuration[</a:t>
            </a:r>
            <a:r>
              <a:rPr lang="en-US" sz="1100" dirty="0">
                <a:solidFill>
                  <a:srgbClr val="A31515"/>
                </a:solidFill>
              </a:rPr>
              <a:t>"color"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fontSize</a:t>
            </a:r>
            <a:r>
              <a:rPr lang="en-US" sz="1100" dirty="0">
                <a:solidFill>
                  <a:srgbClr val="000000"/>
                </a:solidFill>
              </a:rPr>
              <a:t> = configuration[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fontSize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	</a:t>
            </a:r>
            <a:r>
              <a:rPr lang="en-US" sz="1100" dirty="0">
                <a:solidFill>
                  <a:srgbClr val="008000"/>
                </a:solidFill>
              </a:rPr>
              <a:t>//TODO 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8000"/>
                </a:solidFill>
              </a:rPr>
              <a:t>	// Write to the console all configuration values.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Run the application from command prompt and provide config </a:t>
            </a:r>
            <a:r>
              <a:rPr lang="en-US" sz="1100" dirty="0" err="1">
                <a:solidFill>
                  <a:srgbClr val="008000"/>
                </a:solidFill>
              </a:rPr>
              <a:t>args</a:t>
            </a:r>
            <a:r>
              <a:rPr lang="en-US" sz="1100" dirty="0">
                <a:solidFill>
                  <a:srgbClr val="008000"/>
                </a:solidFill>
              </a:rPr>
              <a:t>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Change some settings in the </a:t>
            </a:r>
            <a:r>
              <a:rPr lang="en-US" sz="1100" dirty="0" err="1">
                <a:solidFill>
                  <a:srgbClr val="008000"/>
                </a:solidFill>
              </a:rPr>
              <a:t>appsettings</a:t>
            </a:r>
            <a:r>
              <a:rPr lang="en-US" sz="1100" dirty="0">
                <a:solidFill>
                  <a:srgbClr val="008000"/>
                </a:solidFill>
              </a:rPr>
              <a:t> files and run the application again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Set some environment variables via PowerShell or Windows UI.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Run the application again and notice changes.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}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80636978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E8 – Interfaces and Classes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11655079" cy="52243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Define some interface or use </a:t>
            </a:r>
            <a:r>
              <a:rPr lang="en-US" sz="2000" b="1" dirty="0" err="1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IMyInterface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from this presentation. (See slide 9)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Create two classes, which implement interface by using two different approaches.</a:t>
            </a:r>
            <a:r>
              <a:rPr lang="en-US" dirty="0"/>
              <a:t>	</a:t>
            </a:r>
            <a:br>
              <a:rPr lang="en-US" dirty="0"/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example: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Method train could calculate sum of all values specified in data and set result to 1 if the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	sum is greater than 100 and 0 if sum is less than 100.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Second implementation could use some different rule. For example Train would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calculate Average value, Median and Variance. All named results can be provided as 	properties of some class called Result. Method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GetResult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would return instance of class 	Result.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Please note that method Train can be called multiple times. It means implementation of 	interface must remember calculated result. 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61" indent="0">
              <a:buClr>
                <a:srgbClr val="09009E"/>
              </a:buClr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3. Extend interface with methods Save and Load.</a:t>
            </a:r>
            <a:b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Save should save currently calculated (trained) result and Load should load saved result </a:t>
            </a:r>
            <a:b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	on next application start</a:t>
            </a:r>
            <a:endParaRPr lang="en-DE" sz="2188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0100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1/2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380844"/>
          </a:xfrm>
        </p:spPr>
        <p:txBody>
          <a:bodyPr>
            <a:normAutofit/>
          </a:bodyPr>
          <a:lstStyle/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a job in Sequence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job after job.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every job in its own thread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Optimal: If number of processors (cores) equals num. of threads.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switches: if num. of threads higher than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processors (cores).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need time for managing of context switches.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jobs as parallel Tasks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fires optimal num. of threads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reuses threads.</a:t>
            </a:r>
          </a:p>
          <a:p>
            <a:pPr marL="179550" lvl="1" indent="0">
              <a:buClr>
                <a:srgbClr val="09009E"/>
              </a:buClr>
              <a:buSzPct val="100000"/>
              <a:buNone/>
            </a:pP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2073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C41F4-0256-4098-BDA4-30774F99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</a:t>
            </a:r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3200" dirty="0">
                <a:solidFill>
                  <a:srgbClr val="09009E"/>
                </a:solidFill>
              </a:rPr>
              <a:t>Parallel Processing and Concurrency 2/2 </a:t>
            </a:r>
            <a:endParaRPr lang="en-US" sz="32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19085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your own worker.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test results as diagrams in Excel for all 3 approaches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number of threads during execution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 Diagram</a:t>
            </a:r>
          </a:p>
          <a:p>
            <a:pPr marL="522450" lvl="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Inputs: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Name (Approach)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with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numThreads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{50, 100, 150}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processors (Affinity in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TaskMgr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{1, 2, 4, ?}</a:t>
            </a:r>
            <a:b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920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tests for .NET Core 5.0 vs. ,NET 6.0 with self-contained and framework 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dependent publish.</a:t>
            </a: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9110" lvl="1" indent="0">
              <a:buNone/>
            </a:pP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diagrams in the Excel table that compare .NET5.0 and .NET 6.0</a:t>
            </a:r>
          </a:p>
          <a:p>
            <a:pPr marL="28911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179B-9F8F-4725-A996-D9F39A0E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24" y="5407839"/>
            <a:ext cx="2237754" cy="138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058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262" y="2636872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9643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Threads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CB2B1-8626-4125-94C9-4C2D3046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481" y="2100077"/>
            <a:ext cx="4444469" cy="29951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2A22130-D0C9-49BD-83A2-F53463982168}"/>
              </a:ext>
            </a:extLst>
          </p:cNvPr>
          <p:cNvSpPr txBox="1">
            <a:spLocks/>
          </p:cNvSpPr>
          <p:nvPr/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/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</a:rPr>
              <a:t>Exercises score</a:t>
            </a:r>
          </a:p>
        </p:txBody>
      </p:sp>
    </p:spTree>
    <p:extLst>
      <p:ext uri="{BB962C8B-B14F-4D97-AF65-F5344CB8AC3E}">
        <p14:creationId xmlns:p14="http://schemas.microsoft.com/office/powerpoint/2010/main" val="27748731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Settings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60E0-B88D-4600-A951-89090857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</a:rPr>
              <a:t>Configuration of an application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E491C-9BE3-4074-A582-A945B2AF719A}"/>
              </a:ext>
            </a:extLst>
          </p:cNvPr>
          <p:cNvSpPr/>
          <p:nvPr/>
        </p:nvSpPr>
        <p:spPr bwMode="auto">
          <a:xfrm>
            <a:off x="4591970" y="2919773"/>
            <a:ext cx="2680138" cy="7062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Same Program</a:t>
            </a: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A2F1A7-7A84-42A2-B517-4C3493EE338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014367" y="3272920"/>
            <a:ext cx="1577603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335C514-8839-4F3B-B2A4-7FA93214D32D}"/>
              </a:ext>
            </a:extLst>
          </p:cNvPr>
          <p:cNvSpPr/>
          <p:nvPr/>
        </p:nvSpPr>
        <p:spPr bwMode="auto">
          <a:xfrm>
            <a:off x="863948" y="2079700"/>
            <a:ext cx="1715290" cy="1029260"/>
          </a:xfrm>
          <a:prstGeom prst="wedgeRectCallout">
            <a:avLst>
              <a:gd name="adj1" fmla="val 73519"/>
              <a:gd name="adj2" fmla="val 6521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Command Line Arguments</a:t>
            </a:r>
            <a:br>
              <a:rPr lang="en-US" sz="1200" dirty="0">
                <a:solidFill>
                  <a:schemeClr val="tx1"/>
                </a:solidFill>
                <a:cs typeface="Segoe UI" pitchFamily="34" charset="0"/>
              </a:rPr>
            </a:br>
            <a:endParaRPr lang="en-US" sz="12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Started by user, script,..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27944E6-8DA5-4645-AE9C-8402CCEF3AC8}"/>
              </a:ext>
            </a:extLst>
          </p:cNvPr>
          <p:cNvSpPr/>
          <p:nvPr/>
        </p:nvSpPr>
        <p:spPr bwMode="auto">
          <a:xfrm>
            <a:off x="3942429" y="4603531"/>
            <a:ext cx="1715290" cy="448036"/>
          </a:xfrm>
          <a:prstGeom prst="wedgeRectCallout">
            <a:avLst>
              <a:gd name="adj1" fmla="val 63593"/>
              <a:gd name="adj2" fmla="val -38330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Configuration File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F01BD2-C3A5-407F-9131-857679FB315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932039" y="3626068"/>
            <a:ext cx="0" cy="97746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F0C593-66A9-4635-9F51-6209EEDA8AF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272108" y="3272920"/>
            <a:ext cx="982717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46111289-BBC2-4501-B7A4-64CC9F7D1357}"/>
              </a:ext>
            </a:extLst>
          </p:cNvPr>
          <p:cNvSpPr/>
          <p:nvPr/>
        </p:nvSpPr>
        <p:spPr bwMode="auto">
          <a:xfrm>
            <a:off x="8849711" y="2452819"/>
            <a:ext cx="1715290" cy="555242"/>
          </a:xfrm>
          <a:prstGeom prst="wedgeRectCallout">
            <a:avLst>
              <a:gd name="adj1" fmla="val -79054"/>
              <a:gd name="adj2" fmla="val 9802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Environment Variables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7914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74EF-6653-4CE7-BED9-4DDD1848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Command Line Arguments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F752A-D08E-45A7-96D1-71627D6F1157}"/>
              </a:ext>
            </a:extLst>
          </p:cNvPr>
          <p:cNvSpPr/>
          <p:nvPr/>
        </p:nvSpPr>
        <p:spPr>
          <a:xfrm>
            <a:off x="433194" y="1596466"/>
            <a:ext cx="373050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myprogram.exe --</a:t>
            </a:r>
            <a:r>
              <a:rPr lang="en-US" dirty="0" err="1">
                <a:latin typeface="Consolas" panose="020B0609020204030204" pitchFamily="49" charset="0"/>
              </a:rPr>
              <a:t>mysetting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xy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56C57-82B3-4224-9797-7B70C127C0AE}"/>
              </a:ext>
            </a:extLst>
          </p:cNvPr>
          <p:cNvSpPr/>
          <p:nvPr/>
        </p:nvSpPr>
        <p:spPr>
          <a:xfrm>
            <a:off x="433194" y="2328067"/>
            <a:ext cx="487024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myprogram.exe --color blue –sound 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CBD074-D846-4F46-A6AE-8FFC2DB6147F}"/>
              </a:ext>
            </a:extLst>
          </p:cNvPr>
          <p:cNvSpPr/>
          <p:nvPr/>
        </p:nvSpPr>
        <p:spPr>
          <a:xfrm>
            <a:off x="433194" y="3059668"/>
            <a:ext cx="233749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dotnet –list-</a:t>
            </a:r>
            <a:r>
              <a:rPr lang="en-US" dirty="0" err="1">
                <a:latin typeface="Consolas" panose="020B0609020204030204" pitchFamily="49" charset="0"/>
              </a:rPr>
              <a:t>sdks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258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74EF-6653-4CE7-BED9-4DDD1848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Settings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58D33-3883-42D5-B6A1-4B90C63669A2}"/>
              </a:ext>
            </a:extLst>
          </p:cNvPr>
          <p:cNvSpPr/>
          <p:nvPr/>
        </p:nvSpPr>
        <p:spPr>
          <a:xfrm>
            <a:off x="4677851" y="1548026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98EF0-4AEE-4BFF-A686-37287FC9B02C}"/>
              </a:ext>
            </a:extLst>
          </p:cNvPr>
          <p:cNvSpPr/>
          <p:nvPr/>
        </p:nvSpPr>
        <p:spPr>
          <a:xfrm>
            <a:off x="4677851" y="3790244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97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1428</Words>
  <Application>Microsoft Office PowerPoint</Application>
  <PresentationFormat>Widescreen</PresentationFormat>
  <Paragraphs>228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Configuration of an application</vt:lpstr>
      <vt:lpstr>Examples: Command Line Arguments</vt:lpstr>
      <vt:lpstr>Examples: Settings</vt:lpstr>
      <vt:lpstr>How to read settings (configuration)?</vt:lpstr>
      <vt:lpstr>How to read nested settings?</vt:lpstr>
      <vt:lpstr>Environment Variables</vt:lpstr>
      <vt:lpstr>PowerPoint Presentation</vt:lpstr>
      <vt:lpstr>Interfaces</vt:lpstr>
      <vt:lpstr>PowerPoint Presentation</vt:lpstr>
      <vt:lpstr>Sequential vs. Parallel processing</vt:lpstr>
      <vt:lpstr>Sequential Execution</vt:lpstr>
      <vt:lpstr>Multithreading</vt:lpstr>
      <vt:lpstr>Task Parallel Execution</vt:lpstr>
      <vt:lpstr>Task Manager</vt:lpstr>
      <vt:lpstr>Threads  in Visual Studio</vt:lpstr>
      <vt:lpstr>Exercises </vt:lpstr>
      <vt:lpstr>Exercise E7 – Reading Configuration</vt:lpstr>
      <vt:lpstr>appsettings.json</vt:lpstr>
      <vt:lpstr>Sample Code</vt:lpstr>
      <vt:lpstr>Exercise E8 – Interfaces and Classes</vt:lpstr>
      <vt:lpstr>E9 - Parallel Processing and Concurrency 1/2 </vt:lpstr>
      <vt:lpstr>E9 - Parallel Processing and Concurrency 2/2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413</cp:revision>
  <dcterms:created xsi:type="dcterms:W3CDTF">2014-04-01T15:39:24Z</dcterms:created>
  <dcterms:modified xsi:type="dcterms:W3CDTF">2021-11-22T14:23:29Z</dcterms:modified>
</cp:coreProperties>
</file>